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56" r:id="rId2"/>
    <p:sldId id="264" r:id="rId3"/>
    <p:sldId id="268" r:id="rId4"/>
    <p:sldId id="269" r:id="rId5"/>
    <p:sldId id="257" r:id="rId6"/>
    <p:sldId id="258" r:id="rId7"/>
    <p:sldId id="259" r:id="rId8"/>
    <p:sldId id="267" r:id="rId9"/>
    <p:sldId id="260" r:id="rId10"/>
    <p:sldId id="261" r:id="rId11"/>
    <p:sldId id="262" r:id="rId12"/>
    <p:sldId id="263" r:id="rId13"/>
    <p:sldId id="265" r:id="rId14"/>
    <p:sldId id="266" r:id="rId1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79906"/>
  </p:normalViewPr>
  <p:slideViewPr>
    <p:cSldViewPr snapToGrid="0" snapToObjects="1">
      <p:cViewPr varScale="1">
        <p:scale>
          <a:sx n="118" d="100"/>
          <a:sy n="118" d="100"/>
        </p:scale>
        <p:origin x="2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D6C0A-0BB1-5745-B044-78D8F596FC6C}" type="datetimeFigureOut">
              <a:rPr kumimoji="1" lang="ja-JP" altLang="en-US" smtClean="0"/>
              <a:t>2017/11/20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1F4CA-920C-5B4E-AB72-F9CB9E44F6D5}" type="slidenum">
              <a:rPr kumimoji="1" lang="ja-JP" altLang="en-US" smtClean="0"/>
              <a:t>‹#›</a:t>
            </a:fld>
            <a:endParaRPr kumimoji="1" lang="ja-JP" altLang="en-US"/>
          </a:p>
        </p:txBody>
      </p:sp>
    </p:spTree>
    <p:extLst>
      <p:ext uri="{BB962C8B-B14F-4D97-AF65-F5344CB8AC3E}">
        <p14:creationId xmlns:p14="http://schemas.microsoft.com/office/powerpoint/2010/main" val="9764583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Parametric</a:t>
            </a:r>
            <a:r>
              <a:rPr kumimoji="1" lang="ja-JP" altLang="en-US" dirty="0" smtClean="0"/>
              <a:t>、</a:t>
            </a:r>
            <a:r>
              <a:rPr kumimoji="1" lang="en-US" altLang="ja-JP" dirty="0" smtClean="0"/>
              <a:t>nonparametric</a:t>
            </a:r>
            <a:r>
              <a:rPr kumimoji="1" lang="ja-JP" altLang="en-US" dirty="0" smtClean="0"/>
              <a:t>の２種類の補正がある。</a:t>
            </a:r>
            <a:endParaRPr kumimoji="1" lang="en-US" altLang="ja-JP" dirty="0" smtClean="0"/>
          </a:p>
          <a:p>
            <a:endParaRPr kumimoji="1" lang="en-US" altLang="ja-JP" dirty="0" smtClean="0"/>
          </a:p>
          <a:p>
            <a:r>
              <a:rPr kumimoji="1" lang="en-US" altLang="ja-JP" dirty="0" err="1" smtClean="0"/>
              <a:t>CalibratedClassifireCV</a:t>
            </a:r>
            <a:r>
              <a:rPr kumimoji="1" lang="ja-JP" altLang="en-US" dirty="0" smtClean="0"/>
              <a:t>では、</a:t>
            </a:r>
            <a:endParaRPr kumimoji="1" lang="ja-JP" altLang="en-US" dirty="0"/>
          </a:p>
        </p:txBody>
      </p:sp>
      <p:sp>
        <p:nvSpPr>
          <p:cNvPr id="4" name="スライド番号プレースホルダー 3"/>
          <p:cNvSpPr>
            <a:spLocks noGrp="1"/>
          </p:cNvSpPr>
          <p:nvPr>
            <p:ph type="sldNum" sz="quarter" idx="10"/>
          </p:nvPr>
        </p:nvSpPr>
        <p:spPr/>
        <p:txBody>
          <a:bodyPr/>
          <a:lstStyle/>
          <a:p>
            <a:fld id="{5E01F4CA-920C-5B4E-AB72-F9CB9E44F6D5}" type="slidenum">
              <a:rPr kumimoji="1" lang="ja-JP" altLang="en-US" smtClean="0"/>
              <a:t>9</a:t>
            </a:fld>
            <a:endParaRPr kumimoji="1" lang="ja-JP" altLang="en-US"/>
          </a:p>
        </p:txBody>
      </p:sp>
    </p:spTree>
    <p:extLst>
      <p:ext uri="{BB962C8B-B14F-4D97-AF65-F5344CB8AC3E}">
        <p14:creationId xmlns:p14="http://schemas.microsoft.com/office/powerpoint/2010/main" val="26571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Emprical</a:t>
            </a:r>
            <a:r>
              <a:rPr kumimoji="1" lang="en-US" altLang="ja-JP" dirty="0" smtClean="0"/>
              <a:t> : </a:t>
            </a:r>
            <a:r>
              <a:rPr kumimoji="1" lang="ja-JP" altLang="en-US" dirty="0" smtClean="0"/>
              <a:t>経験的</a:t>
            </a:r>
            <a:endParaRPr kumimoji="1" lang="ja-JP" altLang="en-US" dirty="0"/>
          </a:p>
        </p:txBody>
      </p:sp>
      <p:sp>
        <p:nvSpPr>
          <p:cNvPr id="4" name="スライド番号プレースホルダー 3"/>
          <p:cNvSpPr>
            <a:spLocks noGrp="1"/>
          </p:cNvSpPr>
          <p:nvPr>
            <p:ph type="sldNum" sz="quarter" idx="10"/>
          </p:nvPr>
        </p:nvSpPr>
        <p:spPr/>
        <p:txBody>
          <a:bodyPr/>
          <a:lstStyle/>
          <a:p>
            <a:fld id="{5E01F4CA-920C-5B4E-AB72-F9CB9E44F6D5}" type="slidenum">
              <a:rPr kumimoji="1" lang="ja-JP" altLang="en-US" smtClean="0"/>
              <a:t>10</a:t>
            </a:fld>
            <a:endParaRPr kumimoji="1" lang="ja-JP" altLang="en-US"/>
          </a:p>
        </p:txBody>
      </p:sp>
    </p:spTree>
    <p:extLst>
      <p:ext uri="{BB962C8B-B14F-4D97-AF65-F5344CB8AC3E}">
        <p14:creationId xmlns:p14="http://schemas.microsoft.com/office/powerpoint/2010/main" val="91298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ja-JP" altLang="en-US" smtClean="0"/>
              <a:t>マスター タイトルの書式設定</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smtClean="0"/>
              <a:t>マスター テキストの書式設定</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09599" y="311888"/>
            <a:ext cx="6347714" cy="570614"/>
          </a:xfrm>
        </p:spPr>
        <p:txBody>
          <a:bodyPr>
            <a:noAutofit/>
          </a:bodyPr>
          <a:lstStyle>
            <a:lvl1pPr>
              <a:defRPr sz="3200"/>
            </a:lvl1p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DC50B42-D071-9F4F-A957-DD2ACF7ABC98}" type="datetimeFigureOut">
              <a:rPr kumimoji="1" lang="ja-JP" altLang="en-US" smtClean="0"/>
              <a:t>2017/11/20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522F846-7E53-7548-9AE9-8C67209098A8}"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C50B42-D071-9F4F-A957-DD2ACF7ABC98}" type="datetimeFigureOut">
              <a:rPr kumimoji="1" lang="ja-JP" altLang="en-US" smtClean="0"/>
              <a:t>2017/11/20</a:t>
            </a:fld>
            <a:endParaRPr kumimoji="1" lang="ja-JP"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522F846-7E53-7548-9AE9-8C67209098A8}" type="slidenum">
              <a:rPr kumimoji="1" lang="ja-JP" altLang="en-US" smtClean="0"/>
              <a:t>‹#›</a:t>
            </a:fld>
            <a:endParaRPr kumimoji="1" lang="ja-JP" altLang="en-US"/>
          </a:p>
        </p:txBody>
      </p:sp>
    </p:spTree>
    <p:extLst>
      <p:ext uri="{BB962C8B-B14F-4D97-AF65-F5344CB8AC3E}">
        <p14:creationId xmlns:p14="http://schemas.microsoft.com/office/powerpoint/2010/main" val="9027107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blog.kaggle.com/2015/06/15/dont-miss-these-scripts-otto-group-product-classific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18977" y="2404534"/>
            <a:ext cx="7230139" cy="1646300"/>
          </a:xfrm>
        </p:spPr>
        <p:txBody>
          <a:bodyPr/>
          <a:lstStyle/>
          <a:p>
            <a:r>
              <a:rPr kumimoji="1" lang="en-US" altLang="ja-JP" smtClean="0"/>
              <a:t>Probability calibration</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AIMS 2017</a:t>
            </a:r>
            <a:r>
              <a:rPr lang="en-US" altLang="ja-JP" dirty="0" smtClean="0"/>
              <a:t>.11.23</a:t>
            </a:r>
          </a:p>
          <a:p>
            <a:r>
              <a:rPr kumimoji="1" lang="ja-JP" altLang="en-US" dirty="0" smtClean="0"/>
              <a:t>安水　良明</a:t>
            </a:r>
            <a:endParaRPr kumimoji="1" lang="ja-JP" altLang="en-US" dirty="0"/>
          </a:p>
        </p:txBody>
      </p:sp>
    </p:spTree>
    <p:extLst>
      <p:ext uri="{BB962C8B-B14F-4D97-AF65-F5344CB8AC3E}">
        <p14:creationId xmlns:p14="http://schemas.microsoft.com/office/powerpoint/2010/main" val="332732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6570" y="475174"/>
            <a:ext cx="6803572" cy="570614"/>
          </a:xfrm>
        </p:spPr>
        <p:txBody>
          <a:bodyPr/>
          <a:lstStyle/>
          <a:p>
            <a:r>
              <a:rPr kumimoji="1" lang="en-US" altLang="ja-JP" sz="2800" dirty="0" smtClean="0"/>
              <a:t>Gaussian NB</a:t>
            </a:r>
            <a:r>
              <a:rPr kumimoji="1" lang="ja-JP" altLang="en-US" sz="2800" dirty="0" smtClean="0"/>
              <a:t>をキャリブレーションした例</a:t>
            </a:r>
            <a:endParaRPr kumimoji="1" lang="ja-JP" altLang="en-US" sz="2800" dirty="0"/>
          </a:p>
        </p:txBody>
      </p:sp>
      <p:pic>
        <p:nvPicPr>
          <p:cNvPr id="3" name="図 2"/>
          <p:cNvPicPr>
            <a:picLocks noChangeAspect="1"/>
          </p:cNvPicPr>
          <p:nvPr/>
        </p:nvPicPr>
        <p:blipFill>
          <a:blip r:embed="rId3"/>
          <a:stretch>
            <a:fillRect/>
          </a:stretch>
        </p:blipFill>
        <p:spPr>
          <a:xfrm>
            <a:off x="203200" y="1436914"/>
            <a:ext cx="4455885" cy="3341914"/>
          </a:xfrm>
          <a:prstGeom prst="rect">
            <a:avLst/>
          </a:prstGeom>
        </p:spPr>
      </p:pic>
      <p:sp>
        <p:nvSpPr>
          <p:cNvPr id="4" name="テキスト ボックス 3"/>
          <p:cNvSpPr txBox="1"/>
          <p:nvPr/>
        </p:nvSpPr>
        <p:spPr>
          <a:xfrm>
            <a:off x="424543" y="4898572"/>
            <a:ext cx="3766457" cy="1200329"/>
          </a:xfrm>
          <a:prstGeom prst="rect">
            <a:avLst/>
          </a:prstGeom>
          <a:noFill/>
        </p:spPr>
        <p:txBody>
          <a:bodyPr wrap="square" rtlCol="0">
            <a:spAutoFit/>
          </a:bodyPr>
          <a:lstStyle/>
          <a:p>
            <a:r>
              <a:rPr lang="ja-JP" altLang="en-US" dirty="0" smtClean="0"/>
              <a:t>データ：２つのクラスに対して３つの集団がある。</a:t>
            </a:r>
            <a:endParaRPr lang="en-US" altLang="ja-JP" dirty="0" smtClean="0"/>
          </a:p>
          <a:p>
            <a:r>
              <a:rPr kumimoji="1" lang="ja-JP" altLang="en-US" dirty="0" smtClean="0"/>
              <a:t>真ん中の集団では分類器が示す確率は</a:t>
            </a:r>
            <a:r>
              <a:rPr kumimoji="1" lang="en-US" altLang="ja-JP" dirty="0" smtClean="0"/>
              <a:t>50%</a:t>
            </a:r>
            <a:r>
              <a:rPr kumimoji="1" lang="ja-JP" altLang="en-US" dirty="0" smtClean="0"/>
              <a:t>であって欲しい。</a:t>
            </a:r>
            <a:endParaRPr kumimoji="1" lang="ja-JP" altLang="en-US" dirty="0"/>
          </a:p>
        </p:txBody>
      </p:sp>
      <p:pic>
        <p:nvPicPr>
          <p:cNvPr id="5" name="図 4"/>
          <p:cNvPicPr>
            <a:picLocks noChangeAspect="1"/>
          </p:cNvPicPr>
          <p:nvPr/>
        </p:nvPicPr>
        <p:blipFill>
          <a:blip r:embed="rId4"/>
          <a:stretch>
            <a:fillRect/>
          </a:stretch>
        </p:blipFill>
        <p:spPr>
          <a:xfrm>
            <a:off x="4660427" y="1436914"/>
            <a:ext cx="4483573" cy="3362679"/>
          </a:xfrm>
          <a:prstGeom prst="rect">
            <a:avLst/>
          </a:prstGeom>
        </p:spPr>
      </p:pic>
      <p:sp>
        <p:nvSpPr>
          <p:cNvPr id="6" name="テキスト ボックス 5"/>
          <p:cNvSpPr txBox="1"/>
          <p:nvPr/>
        </p:nvSpPr>
        <p:spPr>
          <a:xfrm>
            <a:off x="5018984" y="5029201"/>
            <a:ext cx="3766457" cy="923330"/>
          </a:xfrm>
          <a:prstGeom prst="rect">
            <a:avLst/>
          </a:prstGeom>
          <a:noFill/>
        </p:spPr>
        <p:txBody>
          <a:bodyPr wrap="square" rtlCol="0">
            <a:spAutoFit/>
          </a:bodyPr>
          <a:lstStyle/>
          <a:p>
            <a:r>
              <a:rPr lang="ja-JP" altLang="en-US" dirty="0" smtClean="0"/>
              <a:t>キャリブレーションしないとちょっとのズレで大げさに分類されてしまっている。</a:t>
            </a:r>
            <a:endParaRPr kumimoji="1" lang="ja-JP" altLang="en-US" dirty="0"/>
          </a:p>
        </p:txBody>
      </p:sp>
    </p:spTree>
    <p:extLst>
      <p:ext uri="{BB962C8B-B14F-4D97-AF65-F5344CB8AC3E}">
        <p14:creationId xmlns:p14="http://schemas.microsoft.com/office/powerpoint/2010/main" val="1656497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SVC</a:t>
            </a:r>
            <a:r>
              <a:rPr kumimoji="1" lang="ja-JP" altLang="en-US" dirty="0" smtClean="0"/>
              <a:t>をキャリブレーションした例</a:t>
            </a:r>
            <a:endParaRPr kumimoji="1" lang="ja-JP" altLang="en-US" dirty="0"/>
          </a:p>
        </p:txBody>
      </p:sp>
      <p:pic>
        <p:nvPicPr>
          <p:cNvPr id="3" name="図 2"/>
          <p:cNvPicPr>
            <a:picLocks noChangeAspect="1"/>
          </p:cNvPicPr>
          <p:nvPr/>
        </p:nvPicPr>
        <p:blipFill>
          <a:blip r:embed="rId2"/>
          <a:stretch>
            <a:fillRect/>
          </a:stretch>
        </p:blipFill>
        <p:spPr>
          <a:xfrm>
            <a:off x="1225313" y="882502"/>
            <a:ext cx="5116286" cy="5116286"/>
          </a:xfrm>
          <a:prstGeom prst="rect">
            <a:avLst/>
          </a:prstGeom>
        </p:spPr>
      </p:pic>
      <p:sp>
        <p:nvSpPr>
          <p:cNvPr id="4" name="テキスト ボックス 3"/>
          <p:cNvSpPr txBox="1"/>
          <p:nvPr/>
        </p:nvSpPr>
        <p:spPr>
          <a:xfrm>
            <a:off x="2383972" y="6200070"/>
            <a:ext cx="3155031" cy="369332"/>
          </a:xfrm>
          <a:prstGeom prst="rect">
            <a:avLst/>
          </a:prstGeom>
          <a:noFill/>
        </p:spPr>
        <p:txBody>
          <a:bodyPr wrap="none" rtlCol="0">
            <a:spAutoFit/>
          </a:bodyPr>
          <a:lstStyle/>
          <a:p>
            <a:r>
              <a:rPr lang="en-US" altLang="ja-JP" dirty="0" smtClean="0"/>
              <a:t>Isotonic</a:t>
            </a:r>
            <a:r>
              <a:rPr kumimoji="1" lang="ja-JP" altLang="en-US" dirty="0" smtClean="0"/>
              <a:t>も</a:t>
            </a:r>
            <a:r>
              <a:rPr kumimoji="1" lang="en-US" altLang="ja-JP" dirty="0" smtClean="0"/>
              <a:t>sigmoid</a:t>
            </a:r>
            <a:r>
              <a:rPr kumimoji="1" lang="ja-JP" altLang="en-US" dirty="0" smtClean="0"/>
              <a:t>もいい感じ</a:t>
            </a:r>
            <a:endParaRPr kumimoji="1" lang="ja-JP" altLang="en-US" dirty="0"/>
          </a:p>
        </p:txBody>
      </p:sp>
    </p:spTree>
    <p:extLst>
      <p:ext uri="{BB962C8B-B14F-4D97-AF65-F5344CB8AC3E}">
        <p14:creationId xmlns:p14="http://schemas.microsoft.com/office/powerpoint/2010/main" val="6473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5941" y="301002"/>
            <a:ext cx="7053944" cy="570614"/>
          </a:xfrm>
        </p:spPr>
        <p:txBody>
          <a:bodyPr/>
          <a:lstStyle/>
          <a:p>
            <a:r>
              <a:rPr lang="en-US" altLang="ja-JP" sz="2800" dirty="0" smtClean="0"/>
              <a:t>Gaussian NB</a:t>
            </a:r>
            <a:r>
              <a:rPr kumimoji="1" lang="ja-JP" altLang="en-US" sz="2800" dirty="0" smtClean="0"/>
              <a:t>をキャリブレーションした例</a:t>
            </a:r>
            <a:endParaRPr kumimoji="1" lang="ja-JP" altLang="en-US" sz="2800" dirty="0"/>
          </a:p>
        </p:txBody>
      </p:sp>
      <p:sp>
        <p:nvSpPr>
          <p:cNvPr id="4" name="テキスト ボックス 3"/>
          <p:cNvSpPr txBox="1"/>
          <p:nvPr/>
        </p:nvSpPr>
        <p:spPr>
          <a:xfrm>
            <a:off x="1324865" y="6203338"/>
            <a:ext cx="5925020" cy="369332"/>
          </a:xfrm>
          <a:prstGeom prst="rect">
            <a:avLst/>
          </a:prstGeom>
          <a:noFill/>
        </p:spPr>
        <p:txBody>
          <a:bodyPr wrap="none" rtlCol="0">
            <a:spAutoFit/>
          </a:bodyPr>
          <a:lstStyle/>
          <a:p>
            <a:r>
              <a:rPr kumimoji="1" lang="en-US" altLang="ja-JP" dirty="0" smtClean="0"/>
              <a:t>Isotonic</a:t>
            </a:r>
            <a:r>
              <a:rPr kumimoji="1" lang="ja-JP" altLang="en-US" dirty="0" smtClean="0"/>
              <a:t>はいい感じだが、</a:t>
            </a:r>
            <a:r>
              <a:rPr kumimoji="1" lang="en-US" altLang="ja-JP" dirty="0" smtClean="0"/>
              <a:t>sigmoid</a:t>
            </a:r>
            <a:r>
              <a:rPr kumimoji="1" lang="ja-JP" altLang="en-US" dirty="0" smtClean="0"/>
              <a:t>はうまくいっていない</a:t>
            </a:r>
            <a:endParaRPr kumimoji="1" lang="ja-JP" altLang="en-US" dirty="0"/>
          </a:p>
        </p:txBody>
      </p:sp>
      <p:pic>
        <p:nvPicPr>
          <p:cNvPr id="5" name="図 4"/>
          <p:cNvPicPr>
            <a:picLocks noChangeAspect="1"/>
          </p:cNvPicPr>
          <p:nvPr/>
        </p:nvPicPr>
        <p:blipFill>
          <a:blip r:embed="rId2"/>
          <a:stretch>
            <a:fillRect/>
          </a:stretch>
        </p:blipFill>
        <p:spPr>
          <a:xfrm>
            <a:off x="1471849" y="871616"/>
            <a:ext cx="5331722" cy="5331722"/>
          </a:xfrm>
          <a:prstGeom prst="rect">
            <a:avLst/>
          </a:prstGeom>
        </p:spPr>
      </p:pic>
    </p:spTree>
    <p:extLst>
      <p:ext uri="{BB962C8B-B14F-4D97-AF65-F5344CB8AC3E}">
        <p14:creationId xmlns:p14="http://schemas.microsoft.com/office/powerpoint/2010/main" val="148665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他クラス分類でも適応できる</a:t>
            </a:r>
            <a:endParaRPr kumimoji="1" lang="ja-JP" altLang="en-US" dirty="0"/>
          </a:p>
        </p:txBody>
      </p:sp>
      <p:pic>
        <p:nvPicPr>
          <p:cNvPr id="3" name="図 2"/>
          <p:cNvPicPr>
            <a:picLocks noChangeAspect="1"/>
          </p:cNvPicPr>
          <p:nvPr/>
        </p:nvPicPr>
        <p:blipFill>
          <a:blip r:embed="rId2"/>
          <a:stretch>
            <a:fillRect/>
          </a:stretch>
        </p:blipFill>
        <p:spPr>
          <a:xfrm>
            <a:off x="571028" y="1230845"/>
            <a:ext cx="6386285" cy="4789714"/>
          </a:xfrm>
          <a:prstGeom prst="rect">
            <a:avLst/>
          </a:prstGeom>
        </p:spPr>
      </p:pic>
      <p:sp>
        <p:nvSpPr>
          <p:cNvPr id="5" name="テキスト ボックス 4"/>
          <p:cNvSpPr txBox="1"/>
          <p:nvPr/>
        </p:nvSpPr>
        <p:spPr>
          <a:xfrm>
            <a:off x="228636" y="6184236"/>
            <a:ext cx="7109639" cy="369332"/>
          </a:xfrm>
          <a:prstGeom prst="rect">
            <a:avLst/>
          </a:prstGeom>
          <a:noFill/>
        </p:spPr>
        <p:txBody>
          <a:bodyPr wrap="none" rtlCol="0">
            <a:spAutoFit/>
          </a:bodyPr>
          <a:lstStyle/>
          <a:p>
            <a:r>
              <a:rPr kumimoji="1" lang="ja-JP" altLang="en-US" dirty="0" smtClean="0"/>
              <a:t>色付きの矢印がキャリブレーション</a:t>
            </a:r>
            <a:r>
              <a:rPr kumimoji="1" lang="ja-JP" altLang="en-US" smtClean="0"/>
              <a:t>による確率の変化を表している</a:t>
            </a:r>
            <a:endParaRPr kumimoji="1" lang="ja-JP" altLang="en-US" dirty="0"/>
          </a:p>
        </p:txBody>
      </p:sp>
    </p:spTree>
    <p:extLst>
      <p:ext uri="{BB962C8B-B14F-4D97-AF65-F5344CB8AC3E}">
        <p14:creationId xmlns:p14="http://schemas.microsoft.com/office/powerpoint/2010/main" val="947228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t>Random Forest</a:t>
            </a:r>
            <a:r>
              <a:rPr kumimoji="1" lang="ja-JP" altLang="en-US" sz="2800" dirty="0" smtClean="0"/>
              <a:t>分類器に適応した場合</a:t>
            </a:r>
            <a:endParaRPr kumimoji="1" lang="ja-JP" altLang="en-US" sz="2800" dirty="0"/>
          </a:p>
        </p:txBody>
      </p:sp>
      <p:pic>
        <p:nvPicPr>
          <p:cNvPr id="3" name="図 2"/>
          <p:cNvPicPr>
            <a:picLocks noChangeAspect="1"/>
          </p:cNvPicPr>
          <p:nvPr/>
        </p:nvPicPr>
        <p:blipFill>
          <a:blip r:embed="rId2"/>
          <a:stretch>
            <a:fillRect/>
          </a:stretch>
        </p:blipFill>
        <p:spPr>
          <a:xfrm>
            <a:off x="1049327" y="882502"/>
            <a:ext cx="5468257" cy="4101193"/>
          </a:xfrm>
          <a:prstGeom prst="rect">
            <a:avLst/>
          </a:prstGeom>
        </p:spPr>
      </p:pic>
      <p:sp>
        <p:nvSpPr>
          <p:cNvPr id="4" name="テキスト ボックス 3"/>
          <p:cNvSpPr txBox="1"/>
          <p:nvPr/>
        </p:nvSpPr>
        <p:spPr>
          <a:xfrm>
            <a:off x="348343" y="5388428"/>
            <a:ext cx="7151914" cy="923330"/>
          </a:xfrm>
          <a:prstGeom prst="rect">
            <a:avLst/>
          </a:prstGeom>
          <a:noFill/>
        </p:spPr>
        <p:txBody>
          <a:bodyPr wrap="square" rtlCol="0">
            <a:spAutoFit/>
          </a:bodyPr>
          <a:lstStyle/>
          <a:p>
            <a:r>
              <a:rPr kumimoji="1" lang="en-US" altLang="ja-JP" dirty="0" smtClean="0"/>
              <a:t>800</a:t>
            </a:r>
            <a:r>
              <a:rPr kumimoji="1" lang="ja-JP" altLang="en-US" dirty="0" smtClean="0"/>
              <a:t>のデータ点で学習した</a:t>
            </a:r>
            <a:r>
              <a:rPr kumimoji="1" lang="en-US" altLang="ja-JP" dirty="0" smtClean="0"/>
              <a:t>Random Forest</a:t>
            </a:r>
            <a:r>
              <a:rPr kumimoji="1" lang="ja-JP" altLang="en-US" dirty="0" smtClean="0"/>
              <a:t>では過学習</a:t>
            </a:r>
            <a:r>
              <a:rPr lang="ja-JP" altLang="en-US" dirty="0" smtClean="0"/>
              <a:t>気味で、</a:t>
            </a:r>
            <a:r>
              <a:rPr lang="en-US" altLang="ja-JP" dirty="0" smtClean="0"/>
              <a:t>Log loss</a:t>
            </a:r>
            <a:r>
              <a:rPr lang="ja-JP" altLang="en-US" dirty="0" smtClean="0"/>
              <a:t>も大きかった。</a:t>
            </a:r>
            <a:r>
              <a:rPr lang="en-US" altLang="ja-JP" dirty="0" smtClean="0"/>
              <a:t>600</a:t>
            </a:r>
            <a:r>
              <a:rPr lang="ja-JP" altLang="en-US" dirty="0" smtClean="0"/>
              <a:t>で</a:t>
            </a:r>
            <a:r>
              <a:rPr lang="en-US" altLang="ja-JP" dirty="0" smtClean="0"/>
              <a:t>Random Forest</a:t>
            </a:r>
            <a:r>
              <a:rPr lang="ja-JP" altLang="en-US" dirty="0" smtClean="0"/>
              <a:t>を訓練し、</a:t>
            </a:r>
            <a:r>
              <a:rPr lang="en-US" altLang="ja-JP" dirty="0" smtClean="0"/>
              <a:t>200</a:t>
            </a:r>
            <a:r>
              <a:rPr lang="ja-JP" altLang="en-US" dirty="0" smtClean="0"/>
              <a:t>で</a:t>
            </a:r>
            <a:r>
              <a:rPr lang="en-US" altLang="ja-JP" dirty="0" smtClean="0"/>
              <a:t>Probability calibration</a:t>
            </a:r>
            <a:r>
              <a:rPr lang="ja-JP" altLang="en-US" dirty="0" smtClean="0"/>
              <a:t>を行うと、</a:t>
            </a:r>
            <a:r>
              <a:rPr lang="en-US" altLang="ja-JP" dirty="0" smtClean="0"/>
              <a:t>log loss</a:t>
            </a:r>
            <a:r>
              <a:rPr lang="ja-JP" altLang="en-US" dirty="0" smtClean="0"/>
              <a:t>も下がった。</a:t>
            </a:r>
            <a:endParaRPr lang="en-US" altLang="ja-JP" dirty="0" smtClean="0"/>
          </a:p>
        </p:txBody>
      </p:sp>
    </p:spTree>
    <p:extLst>
      <p:ext uri="{BB962C8B-B14F-4D97-AF65-F5344CB8AC3E}">
        <p14:creationId xmlns:p14="http://schemas.microsoft.com/office/powerpoint/2010/main" val="68395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079171" y="2645228"/>
            <a:ext cx="3775393" cy="523220"/>
          </a:xfrm>
          <a:prstGeom prst="rect">
            <a:avLst/>
          </a:prstGeom>
          <a:noFill/>
        </p:spPr>
        <p:txBody>
          <a:bodyPr wrap="none" rtlCol="0">
            <a:spAutoFit/>
          </a:bodyPr>
          <a:lstStyle/>
          <a:p>
            <a:r>
              <a:rPr kumimoji="1" lang="ja-JP" altLang="en-US" sz="2800" dirty="0" smtClean="0"/>
              <a:t>最後に実装やります。</a:t>
            </a:r>
            <a:endParaRPr kumimoji="1" lang="ja-JP" altLang="en-US" sz="2800" dirty="0"/>
          </a:p>
        </p:txBody>
      </p:sp>
    </p:spTree>
    <p:extLst>
      <p:ext uri="{BB962C8B-B14F-4D97-AF65-F5344CB8AC3E}">
        <p14:creationId xmlns:p14="http://schemas.microsoft.com/office/powerpoint/2010/main" val="1094558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91" y="1341227"/>
            <a:ext cx="6945086" cy="2427090"/>
          </a:xfrm>
          <a:prstGeom prst="rect">
            <a:avLst/>
          </a:prstGeom>
        </p:spPr>
      </p:pic>
      <p:sp>
        <p:nvSpPr>
          <p:cNvPr id="3" name="テキスト ボックス 2"/>
          <p:cNvSpPr txBox="1"/>
          <p:nvPr/>
        </p:nvSpPr>
        <p:spPr>
          <a:xfrm>
            <a:off x="2144485" y="4232459"/>
            <a:ext cx="4365298" cy="369332"/>
          </a:xfrm>
          <a:prstGeom prst="rect">
            <a:avLst/>
          </a:prstGeom>
          <a:noFill/>
        </p:spPr>
        <p:txBody>
          <a:bodyPr wrap="none" rtlCol="0">
            <a:spAutoFit/>
          </a:bodyPr>
          <a:lstStyle/>
          <a:p>
            <a:r>
              <a:rPr kumimoji="1" lang="en-US" altLang="ja-JP" dirty="0" smtClean="0"/>
              <a:t>2015</a:t>
            </a:r>
            <a:r>
              <a:rPr kumimoji="1" lang="ja-JP" altLang="en-US" dirty="0" smtClean="0"/>
              <a:t>年の</a:t>
            </a:r>
            <a:r>
              <a:rPr kumimoji="1" lang="en-US" altLang="ja-JP" dirty="0" smtClean="0"/>
              <a:t>Otto</a:t>
            </a:r>
            <a:r>
              <a:rPr kumimoji="1" lang="ja-JP" altLang="en-US" dirty="0" smtClean="0"/>
              <a:t>コンペで使われたらしい？</a:t>
            </a:r>
            <a:endParaRPr kumimoji="1" lang="en-US" altLang="ja-JP" dirty="0" smtClean="0"/>
          </a:p>
        </p:txBody>
      </p:sp>
      <p:sp>
        <p:nvSpPr>
          <p:cNvPr id="4" name="テキスト ボックス 3"/>
          <p:cNvSpPr txBox="1"/>
          <p:nvPr/>
        </p:nvSpPr>
        <p:spPr>
          <a:xfrm>
            <a:off x="816492" y="5065934"/>
            <a:ext cx="7021285" cy="1200329"/>
          </a:xfrm>
          <a:prstGeom prst="rect">
            <a:avLst/>
          </a:prstGeom>
          <a:noFill/>
        </p:spPr>
        <p:txBody>
          <a:bodyPr wrap="square" rtlCol="0">
            <a:spAutoFit/>
          </a:bodyPr>
          <a:lstStyle/>
          <a:p>
            <a:r>
              <a:rPr lang="en-US" altLang="ja-JP" dirty="0" smtClean="0"/>
              <a:t>The Official Blog of </a:t>
            </a:r>
            <a:r>
              <a:rPr lang="en-US" altLang="ja-JP" dirty="0" err="1" smtClean="0"/>
              <a:t>Kaggle.com</a:t>
            </a:r>
            <a:r>
              <a:rPr lang="en-US" altLang="ja-JP" dirty="0" smtClean="0"/>
              <a:t> </a:t>
            </a:r>
            <a:r>
              <a:rPr lang="mr-IN" altLang="ja-JP" dirty="0" smtClean="0"/>
              <a:t>–</a:t>
            </a:r>
            <a:r>
              <a:rPr lang="en-US" altLang="ja-JP" dirty="0" smtClean="0"/>
              <a:t> Don</a:t>
            </a:r>
            <a:r>
              <a:rPr lang="mr-IN" altLang="ja-JP" dirty="0" smtClean="0"/>
              <a:t>’</a:t>
            </a:r>
            <a:r>
              <a:rPr lang="en-US" altLang="ja-JP" dirty="0" smtClean="0"/>
              <a:t>t Miss These Scripts: Otto Group Product Classification</a:t>
            </a:r>
            <a:r>
              <a:rPr lang="ja-JP" altLang="en-US" dirty="0" smtClean="0"/>
              <a:t>に掲載されていた</a:t>
            </a:r>
            <a:endParaRPr lang="en-US" altLang="ja-JP" dirty="0" smtClean="0"/>
          </a:p>
          <a:p>
            <a:r>
              <a:rPr lang="ja-JP" altLang="en-US" dirty="0" smtClean="0"/>
              <a:t>（</a:t>
            </a:r>
            <a:r>
              <a:rPr lang="en-US" altLang="ja-JP" dirty="0" smtClean="0">
                <a:hlinkClick r:id="rId3"/>
              </a:rPr>
              <a:t>http</a:t>
            </a:r>
            <a:r>
              <a:rPr lang="en-US" altLang="ja-JP" dirty="0">
                <a:hlinkClick r:id="rId3"/>
              </a:rPr>
              <a:t>://blog.kaggle.com/2015/06/15/dont-miss-these-scripts-otto-group-product-classification</a:t>
            </a:r>
            <a:r>
              <a:rPr lang="en-US" altLang="ja-JP" dirty="0" smtClean="0">
                <a:hlinkClick r:id="rId3"/>
              </a:rPr>
              <a:t>/</a:t>
            </a:r>
            <a:r>
              <a:rPr lang="ja-JP" altLang="en-US" dirty="0" smtClean="0"/>
              <a:t>）</a:t>
            </a:r>
            <a:endParaRPr kumimoji="1" lang="ja-JP" altLang="en-US" dirty="0"/>
          </a:p>
        </p:txBody>
      </p:sp>
    </p:spTree>
    <p:extLst>
      <p:ext uri="{BB962C8B-B14F-4D97-AF65-F5344CB8AC3E}">
        <p14:creationId xmlns:p14="http://schemas.microsoft.com/office/powerpoint/2010/main" val="157398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69899" y="605971"/>
            <a:ext cx="7747000" cy="5283200"/>
          </a:xfrm>
          <a:prstGeom prst="rect">
            <a:avLst/>
          </a:prstGeom>
        </p:spPr>
      </p:pic>
      <p:sp>
        <p:nvSpPr>
          <p:cNvPr id="3" name="テキスト ボックス 2"/>
          <p:cNvSpPr txBox="1"/>
          <p:nvPr/>
        </p:nvSpPr>
        <p:spPr>
          <a:xfrm>
            <a:off x="2542906" y="6139542"/>
            <a:ext cx="2492990" cy="369332"/>
          </a:xfrm>
          <a:prstGeom prst="rect">
            <a:avLst/>
          </a:prstGeom>
          <a:noFill/>
        </p:spPr>
        <p:txBody>
          <a:bodyPr wrap="none" rtlCol="0">
            <a:spAutoFit/>
          </a:bodyPr>
          <a:lstStyle/>
          <a:p>
            <a:r>
              <a:rPr lang="ja-JP" altLang="en-US" dirty="0" smtClean="0"/>
              <a:t>確かに</a:t>
            </a:r>
            <a:r>
              <a:rPr kumimoji="1" lang="ja-JP" altLang="en-US" dirty="0" smtClean="0"/>
              <a:t>だいぶいい感じ</a:t>
            </a:r>
            <a:endParaRPr kumimoji="1" lang="ja-JP" altLang="en-US" dirty="0"/>
          </a:p>
        </p:txBody>
      </p:sp>
      <p:sp>
        <p:nvSpPr>
          <p:cNvPr id="4" name="角丸四角形 3"/>
          <p:cNvSpPr/>
          <p:nvPr/>
        </p:nvSpPr>
        <p:spPr>
          <a:xfrm>
            <a:off x="642257" y="4974772"/>
            <a:ext cx="3701142" cy="609600"/>
          </a:xfrm>
          <a:prstGeom prst="round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876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Probability calibration</a:t>
            </a:r>
            <a:r>
              <a:rPr kumimoji="1" lang="ja-JP" altLang="en-US" dirty="0" smtClean="0"/>
              <a:t>とは</a:t>
            </a:r>
            <a:endParaRPr kumimoji="1" lang="ja-JP" altLang="en-US" dirty="0"/>
          </a:p>
        </p:txBody>
      </p:sp>
      <p:sp>
        <p:nvSpPr>
          <p:cNvPr id="3" name="テキスト ボックス 2"/>
          <p:cNvSpPr txBox="1"/>
          <p:nvPr/>
        </p:nvSpPr>
        <p:spPr>
          <a:xfrm>
            <a:off x="452162" y="1457245"/>
            <a:ext cx="6878806" cy="1477328"/>
          </a:xfrm>
          <a:prstGeom prst="rect">
            <a:avLst/>
          </a:prstGeom>
          <a:noFill/>
        </p:spPr>
        <p:txBody>
          <a:bodyPr wrap="none" rtlCol="0">
            <a:spAutoFit/>
          </a:bodyPr>
          <a:lstStyle/>
          <a:p>
            <a:r>
              <a:rPr kumimoji="1" lang="ja-JP" altLang="en-US" dirty="0" smtClean="0"/>
              <a:t>分類問題をときたい時、クラスだけでなく確率が欲しい。</a:t>
            </a:r>
            <a:endParaRPr kumimoji="1" lang="en-US" altLang="ja-JP" dirty="0" smtClean="0"/>
          </a:p>
          <a:p>
            <a:r>
              <a:rPr lang="en-US" altLang="ja-JP" dirty="0" smtClean="0"/>
              <a:t>	Ex.) </a:t>
            </a:r>
            <a:r>
              <a:rPr lang="ja-JP" altLang="en-US" dirty="0" smtClean="0"/>
              <a:t>がんであるかどうかだけでなく、その確率。</a:t>
            </a:r>
            <a:endParaRPr kumimoji="1" lang="en-US" altLang="ja-JP" dirty="0" smtClean="0"/>
          </a:p>
          <a:p>
            <a:endParaRPr lang="en-US" altLang="ja-JP" dirty="0"/>
          </a:p>
          <a:p>
            <a:r>
              <a:rPr lang="ja-JP" altLang="en-US" dirty="0" smtClean="0"/>
              <a:t>分類の前段階の回帰の状態では確率っぽいものになっているが、</a:t>
            </a:r>
            <a:endParaRPr lang="en-US" altLang="ja-JP" dirty="0" smtClean="0"/>
          </a:p>
          <a:p>
            <a:r>
              <a:rPr kumimoji="1" lang="ja-JP" altLang="en-US" dirty="0" smtClean="0"/>
              <a:t>果たしてそれはあっているのか？</a:t>
            </a:r>
            <a:endParaRPr kumimoji="1" lang="ja-JP" altLang="en-US" dirty="0"/>
          </a:p>
        </p:txBody>
      </p:sp>
      <p:pic>
        <p:nvPicPr>
          <p:cNvPr id="4" name="図 3"/>
          <p:cNvPicPr>
            <a:picLocks noChangeAspect="1"/>
          </p:cNvPicPr>
          <p:nvPr/>
        </p:nvPicPr>
        <p:blipFill>
          <a:blip r:embed="rId2"/>
          <a:stretch>
            <a:fillRect/>
          </a:stretch>
        </p:blipFill>
        <p:spPr>
          <a:xfrm>
            <a:off x="609599" y="3625701"/>
            <a:ext cx="2821886" cy="2045291"/>
          </a:xfrm>
          <a:prstGeom prst="rect">
            <a:avLst/>
          </a:prstGeom>
        </p:spPr>
      </p:pic>
      <p:pic>
        <p:nvPicPr>
          <p:cNvPr id="6" name="図 5"/>
          <p:cNvPicPr>
            <a:picLocks noChangeAspect="1"/>
          </p:cNvPicPr>
          <p:nvPr/>
        </p:nvPicPr>
        <p:blipFill>
          <a:blip r:embed="rId3"/>
          <a:stretch>
            <a:fillRect/>
          </a:stretch>
        </p:blipFill>
        <p:spPr>
          <a:xfrm>
            <a:off x="3891565" y="3625700"/>
            <a:ext cx="3065748" cy="2045292"/>
          </a:xfrm>
          <a:prstGeom prst="rect">
            <a:avLst/>
          </a:prstGeom>
        </p:spPr>
      </p:pic>
      <p:sp>
        <p:nvSpPr>
          <p:cNvPr id="7" name="テキスト ボックス 6"/>
          <p:cNvSpPr txBox="1"/>
          <p:nvPr/>
        </p:nvSpPr>
        <p:spPr>
          <a:xfrm>
            <a:off x="1697376" y="5780721"/>
            <a:ext cx="646331" cy="369332"/>
          </a:xfrm>
          <a:prstGeom prst="rect">
            <a:avLst/>
          </a:prstGeom>
          <a:noFill/>
        </p:spPr>
        <p:txBody>
          <a:bodyPr wrap="none" rtlCol="0">
            <a:spAutoFit/>
          </a:bodyPr>
          <a:lstStyle/>
          <a:p>
            <a:r>
              <a:rPr lang="ja-JP" altLang="en-US" smtClean="0"/>
              <a:t>出力</a:t>
            </a:r>
            <a:endParaRPr kumimoji="1" lang="ja-JP" altLang="en-US"/>
          </a:p>
        </p:txBody>
      </p:sp>
      <p:sp>
        <p:nvSpPr>
          <p:cNvPr id="8" name="テキスト ボックス 7"/>
          <p:cNvSpPr txBox="1"/>
          <p:nvPr/>
        </p:nvSpPr>
        <p:spPr>
          <a:xfrm>
            <a:off x="5061098" y="5780720"/>
            <a:ext cx="877163" cy="369332"/>
          </a:xfrm>
          <a:prstGeom prst="rect">
            <a:avLst/>
          </a:prstGeom>
          <a:noFill/>
        </p:spPr>
        <p:txBody>
          <a:bodyPr wrap="none" rtlCol="0">
            <a:spAutoFit/>
          </a:bodyPr>
          <a:lstStyle/>
          <a:p>
            <a:r>
              <a:rPr kumimoji="1" lang="ja-JP" altLang="en-US" smtClean="0"/>
              <a:t>前段階</a:t>
            </a:r>
            <a:endParaRPr kumimoji="1" lang="ja-JP" altLang="en-US"/>
          </a:p>
        </p:txBody>
      </p:sp>
      <p:sp>
        <p:nvSpPr>
          <p:cNvPr id="9" name="テキスト ボックス 8"/>
          <p:cNvSpPr txBox="1"/>
          <p:nvPr/>
        </p:nvSpPr>
        <p:spPr>
          <a:xfrm>
            <a:off x="4692406" y="6150052"/>
            <a:ext cx="1614545" cy="369332"/>
          </a:xfrm>
          <a:prstGeom prst="rect">
            <a:avLst/>
          </a:prstGeom>
          <a:noFill/>
        </p:spPr>
        <p:txBody>
          <a:bodyPr wrap="none" rtlCol="0">
            <a:spAutoFit/>
          </a:bodyPr>
          <a:lstStyle/>
          <a:p>
            <a:r>
              <a:rPr kumimoji="1" lang="en-US" altLang="ja-JP" dirty="0" smtClean="0"/>
              <a:t>Ex.) z = 3</a:t>
            </a:r>
            <a:r>
              <a:rPr kumimoji="1" lang="ja-JP" altLang="en-US" dirty="0" smtClean="0"/>
              <a:t>の時</a:t>
            </a:r>
            <a:endParaRPr kumimoji="1" lang="ja-JP" altLang="en-US" dirty="0"/>
          </a:p>
        </p:txBody>
      </p:sp>
      <p:cxnSp>
        <p:nvCxnSpPr>
          <p:cNvPr id="11" name="直線コネクタ 10"/>
          <p:cNvCxnSpPr/>
          <p:nvPr/>
        </p:nvCxnSpPr>
        <p:spPr>
          <a:xfrm flipV="1">
            <a:off x="6018028" y="3934047"/>
            <a:ext cx="0" cy="14779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263656" y="3933450"/>
            <a:ext cx="173609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3404125" y="3723019"/>
            <a:ext cx="859531" cy="646331"/>
          </a:xfrm>
          <a:prstGeom prst="rect">
            <a:avLst/>
          </a:prstGeom>
          <a:noFill/>
        </p:spPr>
        <p:txBody>
          <a:bodyPr wrap="none" rtlCol="0">
            <a:spAutoFit/>
          </a:bodyPr>
          <a:lstStyle/>
          <a:p>
            <a:r>
              <a:rPr kumimoji="1" lang="en-US" altLang="ja-JP" dirty="0" smtClean="0"/>
              <a:t>0.93</a:t>
            </a:r>
          </a:p>
          <a:p>
            <a:r>
              <a:rPr kumimoji="1" lang="ja-JP" altLang="en-US" dirty="0" smtClean="0"/>
              <a:t>→</a:t>
            </a:r>
            <a:r>
              <a:rPr kumimoji="1" lang="en-US" altLang="ja-JP" dirty="0" smtClean="0"/>
              <a:t>93%?</a:t>
            </a:r>
            <a:endParaRPr kumimoji="1" lang="ja-JP" altLang="en-US" dirty="0"/>
          </a:p>
        </p:txBody>
      </p:sp>
    </p:spTree>
    <p:extLst>
      <p:ext uri="{BB962C8B-B14F-4D97-AF65-F5344CB8AC3E}">
        <p14:creationId xmlns:p14="http://schemas.microsoft.com/office/powerpoint/2010/main" val="1469343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600" dirty="0" smtClean="0"/>
              <a:t>様々な分類機を比べると、そうでもない</a:t>
            </a:r>
            <a:endParaRPr kumimoji="1" lang="ja-JP" altLang="en-US" sz="2600" dirty="0"/>
          </a:p>
        </p:txBody>
      </p:sp>
      <p:pic>
        <p:nvPicPr>
          <p:cNvPr id="3" name="図 2"/>
          <p:cNvPicPr>
            <a:picLocks noChangeAspect="1"/>
          </p:cNvPicPr>
          <p:nvPr/>
        </p:nvPicPr>
        <p:blipFill>
          <a:blip r:embed="rId2"/>
          <a:stretch>
            <a:fillRect/>
          </a:stretch>
        </p:blipFill>
        <p:spPr>
          <a:xfrm>
            <a:off x="1178518" y="882502"/>
            <a:ext cx="5778795" cy="5778795"/>
          </a:xfrm>
          <a:prstGeom prst="rect">
            <a:avLst/>
          </a:prstGeom>
        </p:spPr>
      </p:pic>
      <p:sp>
        <p:nvSpPr>
          <p:cNvPr id="4" name="テキスト ボックス 3"/>
          <p:cNvSpPr txBox="1"/>
          <p:nvPr/>
        </p:nvSpPr>
        <p:spPr>
          <a:xfrm>
            <a:off x="2360428" y="6488668"/>
            <a:ext cx="4108817" cy="369332"/>
          </a:xfrm>
          <a:prstGeom prst="rect">
            <a:avLst/>
          </a:prstGeom>
          <a:noFill/>
        </p:spPr>
        <p:txBody>
          <a:bodyPr wrap="none" rtlCol="0">
            <a:spAutoFit/>
          </a:bodyPr>
          <a:lstStyle/>
          <a:p>
            <a:r>
              <a:rPr kumimoji="1" lang="ja-JP" altLang="en-US" smtClean="0"/>
              <a:t>柔軟なモデルほどふわふわしてる印象</a:t>
            </a:r>
            <a:endParaRPr kumimoji="1" lang="ja-JP" altLang="en-US"/>
          </a:p>
        </p:txBody>
      </p:sp>
    </p:spTree>
    <p:extLst>
      <p:ext uri="{BB962C8B-B14F-4D97-AF65-F5344CB8AC3E}">
        <p14:creationId xmlns:p14="http://schemas.microsoft.com/office/powerpoint/2010/main" val="992118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Cf.) Naïve Bayes</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005"/>
            <a:ext cx="9144000" cy="5700995"/>
          </a:xfrm>
          <a:prstGeom prst="rect">
            <a:avLst/>
          </a:prstGeom>
        </p:spPr>
      </p:pic>
      <p:sp>
        <p:nvSpPr>
          <p:cNvPr id="8" name="角丸四角形 7"/>
          <p:cNvSpPr/>
          <p:nvPr/>
        </p:nvSpPr>
        <p:spPr>
          <a:xfrm>
            <a:off x="609599" y="2449286"/>
            <a:ext cx="968097" cy="659253"/>
          </a:xfrm>
          <a:prstGeom prst="roundRect">
            <a:avLst/>
          </a:prstGeom>
          <a:noFill/>
          <a:ln w="57150">
            <a:solidFill>
              <a:srgbClr val="4453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39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Cf.) Naïve Bayes</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83" y="1575830"/>
            <a:ext cx="5770744" cy="4346228"/>
          </a:xfrm>
          <a:prstGeom prst="rect">
            <a:avLst/>
          </a:prstGeom>
        </p:spPr>
      </p:pic>
      <p:sp>
        <p:nvSpPr>
          <p:cNvPr id="4" name="テキスト ボックス 3"/>
          <p:cNvSpPr txBox="1"/>
          <p:nvPr/>
        </p:nvSpPr>
        <p:spPr>
          <a:xfrm>
            <a:off x="5197078" y="2977116"/>
            <a:ext cx="2943498" cy="584775"/>
          </a:xfrm>
          <a:prstGeom prst="rect">
            <a:avLst/>
          </a:prstGeom>
          <a:noFill/>
        </p:spPr>
        <p:txBody>
          <a:bodyPr wrap="square" rtlCol="0">
            <a:spAutoFit/>
          </a:bodyPr>
          <a:lstStyle/>
          <a:p>
            <a:r>
              <a:rPr lang="en-US" altLang="ja-JP" sz="1600" dirty="0" smtClean="0"/>
              <a:t>x</a:t>
            </a:r>
            <a:r>
              <a:rPr lang="en-US" altLang="ja-JP" sz="1600" baseline="-25000" dirty="0" smtClean="0"/>
              <a:t>1</a:t>
            </a:r>
            <a:r>
              <a:rPr lang="en-US" altLang="ja-JP" sz="1600" dirty="0" smtClean="0"/>
              <a:t>~x</a:t>
            </a:r>
            <a:r>
              <a:rPr lang="en-US" altLang="ja-JP" sz="1600" baseline="-25000" dirty="0" smtClean="0"/>
              <a:t>n</a:t>
            </a:r>
            <a:r>
              <a:rPr lang="ja-JP" altLang="en-US" sz="1600" dirty="0" smtClean="0"/>
              <a:t>が独立であるという</a:t>
            </a:r>
            <a:endParaRPr lang="en-US" altLang="ja-JP" sz="1600" dirty="0" smtClean="0"/>
          </a:p>
          <a:p>
            <a:r>
              <a:rPr lang="ja-JP" altLang="en-US" sz="1600" dirty="0" smtClean="0"/>
              <a:t>割りときつい仮定</a:t>
            </a:r>
            <a:endParaRPr kumimoji="1" lang="ja-JP" altLang="en-US" sz="1600" dirty="0"/>
          </a:p>
        </p:txBody>
      </p:sp>
      <p:sp>
        <p:nvSpPr>
          <p:cNvPr id="5" name="テキスト ボックス 4"/>
          <p:cNvSpPr txBox="1"/>
          <p:nvPr/>
        </p:nvSpPr>
        <p:spPr>
          <a:xfrm>
            <a:off x="898083" y="6132645"/>
            <a:ext cx="5032147" cy="646331"/>
          </a:xfrm>
          <a:prstGeom prst="rect">
            <a:avLst/>
          </a:prstGeom>
          <a:noFill/>
        </p:spPr>
        <p:txBody>
          <a:bodyPr wrap="none" rtlCol="0">
            <a:spAutoFit/>
          </a:bodyPr>
          <a:lstStyle/>
          <a:p>
            <a:r>
              <a:rPr kumimoji="1" lang="en-US" altLang="ja-JP" dirty="0" smtClean="0"/>
              <a:t>P(</a:t>
            </a:r>
            <a:r>
              <a:rPr kumimoji="1" lang="en-US" altLang="ja-JP" dirty="0" err="1" smtClean="0"/>
              <a:t>x</a:t>
            </a:r>
            <a:r>
              <a:rPr kumimoji="1" lang="en-US" altLang="ja-JP" baseline="-25000" dirty="0" err="1" smtClean="0"/>
              <a:t>i</a:t>
            </a:r>
            <a:r>
              <a:rPr kumimoji="1" lang="en-US" altLang="ja-JP" dirty="0" err="1" smtClean="0"/>
              <a:t>|y</a:t>
            </a:r>
            <a:r>
              <a:rPr kumimoji="1" lang="en-US" altLang="ja-JP" dirty="0" smtClean="0"/>
              <a:t>)</a:t>
            </a:r>
            <a:r>
              <a:rPr kumimoji="1" lang="ja-JP" altLang="en-US" dirty="0" smtClean="0"/>
              <a:t>を求めるのに仮定する分布で主に３種類</a:t>
            </a:r>
            <a:endParaRPr kumimoji="1" lang="en-US" altLang="ja-JP" dirty="0" smtClean="0"/>
          </a:p>
          <a:p>
            <a:r>
              <a:rPr kumimoji="1" lang="ja-JP" altLang="en-US" dirty="0" smtClean="0"/>
              <a:t>（</a:t>
            </a:r>
            <a:r>
              <a:rPr kumimoji="1" lang="en-US" altLang="ja-JP" dirty="0" smtClean="0"/>
              <a:t>Gaussian</a:t>
            </a:r>
            <a:r>
              <a:rPr lang="en-US" altLang="ja-JP" dirty="0" smtClean="0"/>
              <a:t>, Multinomial, Bernoulli</a:t>
            </a:r>
            <a:r>
              <a:rPr kumimoji="1" lang="ja-JP" altLang="en-US" dirty="0" smtClean="0"/>
              <a:t>）</a:t>
            </a:r>
            <a:endParaRPr kumimoji="1" lang="ja-JP" altLang="en-US" dirty="0"/>
          </a:p>
        </p:txBody>
      </p:sp>
      <p:sp>
        <p:nvSpPr>
          <p:cNvPr id="6" name="テキスト ボックス 5"/>
          <p:cNvSpPr txBox="1"/>
          <p:nvPr/>
        </p:nvSpPr>
        <p:spPr>
          <a:xfrm>
            <a:off x="1500911" y="1038143"/>
            <a:ext cx="4740400" cy="369332"/>
          </a:xfrm>
          <a:prstGeom prst="rect">
            <a:avLst/>
          </a:prstGeom>
          <a:noFill/>
        </p:spPr>
        <p:txBody>
          <a:bodyPr wrap="none" rtlCol="0">
            <a:spAutoFit/>
          </a:bodyPr>
          <a:lstStyle/>
          <a:p>
            <a:r>
              <a:rPr kumimoji="1" lang="ja-JP" altLang="en-US" dirty="0" smtClean="0"/>
              <a:t>早いが精度はそこそこ。自然言語など</a:t>
            </a:r>
            <a:r>
              <a:rPr kumimoji="1" lang="ja-JP" altLang="en-US" smtClean="0"/>
              <a:t>に。</a:t>
            </a:r>
            <a:endParaRPr kumimoji="1" lang="ja-JP" altLang="en-US" dirty="0"/>
          </a:p>
        </p:txBody>
      </p:sp>
    </p:spTree>
    <p:extLst>
      <p:ext uri="{BB962C8B-B14F-4D97-AF65-F5344CB8AC3E}">
        <p14:creationId xmlns:p14="http://schemas.microsoft.com/office/powerpoint/2010/main" val="9662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err="1" smtClean="0"/>
              <a:t>CalibratedClassifireCV</a:t>
            </a:r>
            <a:r>
              <a:rPr kumimoji="1" lang="ja-JP" altLang="en-US" sz="2800" dirty="0" smtClean="0"/>
              <a:t>を用いる</a:t>
            </a:r>
            <a:endParaRPr kumimoji="1" lang="ja-JP" altLang="en-US" sz="2800" dirty="0"/>
          </a:p>
        </p:txBody>
      </p:sp>
      <p:sp>
        <p:nvSpPr>
          <p:cNvPr id="3" name="テキスト ボックス 2"/>
          <p:cNvSpPr txBox="1"/>
          <p:nvPr/>
        </p:nvSpPr>
        <p:spPr>
          <a:xfrm>
            <a:off x="315686" y="882502"/>
            <a:ext cx="6781800" cy="2308324"/>
          </a:xfrm>
          <a:prstGeom prst="rect">
            <a:avLst/>
          </a:prstGeom>
          <a:noFill/>
        </p:spPr>
        <p:txBody>
          <a:bodyPr wrap="square" rtlCol="0">
            <a:spAutoFit/>
          </a:bodyPr>
          <a:lstStyle/>
          <a:p>
            <a:r>
              <a:rPr kumimoji="1" lang="ja-JP" altLang="en-US" dirty="0" smtClean="0"/>
              <a:t>学習済みの分類器を</a:t>
            </a:r>
            <a:r>
              <a:rPr kumimoji="1" lang="en-US" altLang="ja-JP" dirty="0" smtClean="0"/>
              <a:t>cv=‘</a:t>
            </a:r>
            <a:r>
              <a:rPr kumimoji="1" lang="en-US" altLang="ja-JP" dirty="0" err="1" smtClean="0"/>
              <a:t>prefit</a:t>
            </a:r>
            <a:r>
              <a:rPr kumimoji="1" lang="en-US" altLang="ja-JP" dirty="0" smtClean="0"/>
              <a:t>’</a:t>
            </a:r>
            <a:r>
              <a:rPr kumimoji="1" lang="ja-JP" altLang="en-US" dirty="0" smtClean="0"/>
              <a:t>のオプションでキャリブレーション出来る。（おすすめらしい）</a:t>
            </a:r>
            <a:endParaRPr kumimoji="1" lang="en-US" altLang="ja-JP" dirty="0" smtClean="0"/>
          </a:p>
          <a:p>
            <a:endParaRPr lang="en-US" altLang="ja-JP" dirty="0"/>
          </a:p>
          <a:p>
            <a:r>
              <a:rPr kumimoji="1" lang="ja-JP" altLang="en-US" dirty="0" smtClean="0"/>
              <a:t>キャリブレーションにはモデルの</a:t>
            </a:r>
            <a:r>
              <a:rPr kumimoji="1" lang="en-US" altLang="ja-JP" dirty="0" smtClean="0"/>
              <a:t>fitting</a:t>
            </a:r>
            <a:r>
              <a:rPr kumimoji="1" lang="ja-JP" altLang="en-US" dirty="0" smtClean="0"/>
              <a:t>に用いたデータとは別のデータを用意する。</a:t>
            </a:r>
            <a:endParaRPr kumimoji="1" lang="en-US" altLang="ja-JP" dirty="0" smtClean="0"/>
          </a:p>
          <a:p>
            <a:endParaRPr lang="en-US" altLang="ja-JP" dirty="0"/>
          </a:p>
          <a:p>
            <a:r>
              <a:rPr kumimoji="1" lang="ja-JP" altLang="en-US" dirty="0" smtClean="0"/>
              <a:t>キャリブレーションのアプローチには</a:t>
            </a:r>
            <a:r>
              <a:rPr kumimoji="1" lang="en-US" altLang="ja-JP" dirty="0" smtClean="0"/>
              <a:t>sigmoid</a:t>
            </a:r>
            <a:r>
              <a:rPr kumimoji="1" lang="ja-JP" altLang="en-US" dirty="0" smtClean="0"/>
              <a:t>と</a:t>
            </a:r>
            <a:r>
              <a:rPr kumimoji="1" lang="en-US" altLang="ja-JP" dirty="0" smtClean="0"/>
              <a:t>isotonic</a:t>
            </a:r>
            <a:r>
              <a:rPr kumimoji="1" lang="ja-JP" altLang="en-US" dirty="0" smtClean="0"/>
              <a:t>があり、モデルによって向き不向きがあるらしい（次の次のスライド）</a:t>
            </a:r>
            <a:endParaRPr kumimoji="1" lang="ja-JP" altLang="en-US" dirty="0"/>
          </a:p>
        </p:txBody>
      </p:sp>
      <p:sp>
        <p:nvSpPr>
          <p:cNvPr id="4" name="正方形/長方形 3"/>
          <p:cNvSpPr/>
          <p:nvPr/>
        </p:nvSpPr>
        <p:spPr>
          <a:xfrm>
            <a:off x="609599" y="4257879"/>
            <a:ext cx="6509657" cy="1200329"/>
          </a:xfrm>
          <a:prstGeom prst="rect">
            <a:avLst/>
          </a:prstGeom>
        </p:spPr>
        <p:txBody>
          <a:bodyPr wrap="square">
            <a:spAutoFit/>
          </a:bodyPr>
          <a:lstStyle/>
          <a:p>
            <a:r>
              <a:rPr lang="ja-JP" altLang="en-US" dirty="0" smtClean="0"/>
              <a:t>http://scikit-learn.org/stable/modules/generated/sklearn.calibration.CalibratedClassifierCV.html#sklearn.calibration.CalibratedClassifierCV</a:t>
            </a:r>
            <a:endParaRPr lang="ja-JP" altLang="en-US" dirty="0"/>
          </a:p>
        </p:txBody>
      </p:sp>
    </p:spTree>
    <p:extLst>
      <p:ext uri="{BB962C8B-B14F-4D97-AF65-F5344CB8AC3E}">
        <p14:creationId xmlns:p14="http://schemas.microsoft.com/office/powerpoint/2010/main" val="1471450991"/>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1358</TotalTime>
  <Words>405</Words>
  <Application>Microsoft Macintosh PowerPoint</Application>
  <PresentationFormat>画面に合わせる (4:3)</PresentationFormat>
  <Paragraphs>53</Paragraphs>
  <Slides>14</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Mangal</vt:lpstr>
      <vt:lpstr>Trebuchet MS</vt:lpstr>
      <vt:lpstr>Wingdings 3</vt:lpstr>
      <vt:lpstr>Yu Gothic</vt:lpstr>
      <vt:lpstr>メイリオ</vt:lpstr>
      <vt:lpstr>Arial</vt:lpstr>
      <vt:lpstr>ファセット</vt:lpstr>
      <vt:lpstr>Probability calibration</vt:lpstr>
      <vt:lpstr>PowerPoint プレゼンテーション</vt:lpstr>
      <vt:lpstr>PowerPoint プレゼンテーション</vt:lpstr>
      <vt:lpstr>PowerPoint プレゼンテーション</vt:lpstr>
      <vt:lpstr>Probability calibrationとは</vt:lpstr>
      <vt:lpstr>様々な分類機を比べると、そうでもない</vt:lpstr>
      <vt:lpstr>Cf.) Naïve Bayes</vt:lpstr>
      <vt:lpstr>Cf.) Naïve Bayes</vt:lpstr>
      <vt:lpstr>CalibratedClassifireCVを用いる</vt:lpstr>
      <vt:lpstr>Gaussian NBをキャリブレーションした例</vt:lpstr>
      <vt:lpstr>SVCをキャリブレーションした例</vt:lpstr>
      <vt:lpstr>Gaussian NBをキャリブレーションした例</vt:lpstr>
      <vt:lpstr>他クラス分類でも適応できる</vt:lpstr>
      <vt:lpstr>Random Forest分類器に適応した場合</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calibration</dc:title>
  <dc:creator>安水良明</dc:creator>
  <cp:lastModifiedBy>安水良明</cp:lastModifiedBy>
  <cp:revision>15</cp:revision>
  <dcterms:created xsi:type="dcterms:W3CDTF">2017-11-13T15:20:24Z</dcterms:created>
  <dcterms:modified xsi:type="dcterms:W3CDTF">2017-11-20T09:51:11Z</dcterms:modified>
</cp:coreProperties>
</file>